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58DC16-7A95-4CC1-8BA9-69E174F1F05B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09E9F6-99C7-426C-9D86-EA9DF3F6A88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CAMQjRxqFQoTCMnHkfjMg8kCFYaUHgod-OQLqw&amp;url=http://sites.fas.harvard.edu/~chaucer/canttales/squiret/&amp;psig=AFQjCNGE14DBhlZeW6XGSYrVuJfm_nLsMA&amp;ust=14471674346251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m/url?sa=i&amp;rct=j&amp;q=&amp;esrc=s&amp;source=images&amp;cd=&amp;cad=rja&amp;uact=8&amp;ved=0CAcQjRxqFQoTCKfGzeHLg8kCFQE8Pgod_2QCPw&amp;url=http://giphy.com/search/how-you-doin&amp;psig=AFQjCNFh3sUVaNgIt4UBTSmyy9DBDd7tKw&amp;ust=144716705211151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&amp;esrc=s&amp;source=images&amp;cd=&amp;cad=rja&amp;uact=8&amp;ved=0CAcQjRxqFQoTCOCn1LXMg8kCFUh2PgodjRUHQA&amp;url=http://www.ebay.com/bhp/medieval-tunic&amp;bvm=bv.106923889,d.cGU&amp;psig=AFQjCNHnhQa-CkHNoas-AEe-VqJvxmZf9g&amp;ust=144716727690705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rct=j&amp;q=&amp;esrc=s&amp;frm=1&amp;source=images&amp;cd=&amp;cad=rja&amp;docid=3nULc64mQXw7XM&amp;tbnid=VPzloFV4zBopPM:&amp;ved=0CAUQjRw&amp;url=http://gcuonline.georgian.edu/wootton/Medieval.htm&amp;ei=2NH7Uub4OInprgH23YCQDQ&amp;bvm=bv.61190604,d.b2I&amp;psig=AFQjCNEYQYd3WipCVVvG7nw0kwGMHKpGDQ&amp;ust=139232125613193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egoe Script" pitchFamily="34" charset="0"/>
              </a:rPr>
              <a:t>The Squire </a:t>
            </a:r>
            <a:endParaRPr lang="en-US" dirty="0">
              <a:latin typeface="Segoe Scrip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encrypted-tbn1.gstatic.com/images?q=tbn:ANd9GcSc2BQcn15OJ_I3_jn5d5bq1WpPYCzHvQ5ONCoknSJg0a4-TcZITUPRnm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57600"/>
            <a:ext cx="210502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Print" pitchFamily="2" charset="0"/>
              </a:rPr>
              <a:t>Yes and No</a:t>
            </a:r>
          </a:p>
          <a:p>
            <a:endParaRPr lang="en-US" dirty="0">
              <a:latin typeface="Segoe Print" pitchFamily="2" charset="0"/>
            </a:endParaRPr>
          </a:p>
          <a:p>
            <a:pPr marL="0" indent="0">
              <a:buNone/>
            </a:pPr>
            <a:r>
              <a:rPr lang="en-US" dirty="0">
                <a:latin typeface="Segoe Print" pitchFamily="2" charset="0"/>
              </a:rPr>
              <a:t>	</a:t>
            </a:r>
            <a:endParaRPr lang="en-US" dirty="0" smtClean="0">
              <a:latin typeface="Segoe Pri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Segoe Print" pitchFamily="2" charset="0"/>
              </a:rPr>
              <a:t>Satirical?</a:t>
            </a:r>
            <a:r>
              <a:rPr lang="en-US" dirty="0" smtClean="0">
                <a:latin typeface="Segoe Print" pitchFamily="2" charset="0"/>
              </a:rPr>
              <a:t> </a:t>
            </a:r>
            <a:endParaRPr lang="en-US" dirty="0"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819400"/>
            <a:ext cx="312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Segoe Print" pitchFamily="2" charset="0"/>
                <a:cs typeface="Segoe Print "/>
              </a:rPr>
              <a:t>Yes</a:t>
            </a:r>
          </a:p>
          <a:p>
            <a:r>
              <a:rPr lang="en-US" sz="2400" dirty="0">
                <a:solidFill>
                  <a:schemeClr val="tx2"/>
                </a:solidFill>
                <a:latin typeface="Segoe Print" pitchFamily="2" charset="0"/>
                <a:cs typeface="Segoe Print 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Segoe Print" pitchFamily="2" charset="0"/>
                <a:cs typeface="Segoe Print "/>
              </a:rPr>
              <a:t>-</a:t>
            </a:r>
            <a:r>
              <a:rPr lang="en-US" sz="2400" dirty="0">
                <a:solidFill>
                  <a:schemeClr val="tx2"/>
                </a:solidFill>
                <a:latin typeface="Segoe Print" pitchFamily="2" charset="0"/>
                <a:cs typeface="Segoe Print "/>
              </a:rPr>
              <a:t>described as more of a young boy (represented by the flowers), impure mind, no mention of Christian values or of his devotion to God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2895600"/>
            <a:ext cx="32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675E47"/>
                </a:solidFill>
                <a:latin typeface="Segoe Print"/>
                <a:cs typeface="Segoe Print"/>
              </a:rPr>
              <a:t>No</a:t>
            </a:r>
          </a:p>
          <a:p>
            <a:r>
              <a:rPr lang="en-US" sz="2400" dirty="0" smtClean="0">
                <a:solidFill>
                  <a:srgbClr val="675E47"/>
                </a:solidFill>
                <a:latin typeface="Segoe Print"/>
                <a:cs typeface="Segoe Print"/>
              </a:rPr>
              <a:t>-displays all the qualities a squire should have had during that time</a:t>
            </a:r>
          </a:p>
          <a:p>
            <a:r>
              <a:rPr lang="en-US" sz="2400" dirty="0" smtClean="0">
                <a:solidFill>
                  <a:srgbClr val="675E47"/>
                </a:solidFill>
                <a:latin typeface="Segoe Print"/>
                <a:cs typeface="Segoe Print"/>
              </a:rPr>
              <a:t>-seemingly ideal squire </a:t>
            </a:r>
          </a:p>
        </p:txBody>
      </p:sp>
    </p:spTree>
    <p:extLst>
      <p:ext uri="{BB962C8B-B14F-4D97-AF65-F5344CB8AC3E}">
        <p14:creationId xmlns:p14="http://schemas.microsoft.com/office/powerpoint/2010/main" val="37118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75E47"/>
                </a:solidFill>
                <a:latin typeface="Segoe Print "/>
                <a:cs typeface="Segoe Print "/>
              </a:rPr>
              <a:t>To follow and assist his father (the Knight), and also to please his lady </a:t>
            </a:r>
          </a:p>
          <a:p>
            <a:r>
              <a:rPr lang="en-US" dirty="0" smtClean="0">
                <a:solidFill>
                  <a:srgbClr val="675E47"/>
                </a:solidFill>
                <a:latin typeface="Segoe Print "/>
                <a:cs typeface="Segoe Print "/>
              </a:rPr>
              <a:t>Not religious </a:t>
            </a:r>
            <a:endParaRPr lang="en-US" dirty="0">
              <a:solidFill>
                <a:srgbClr val="675E47"/>
              </a:solidFill>
              <a:latin typeface="Segoe Print "/>
              <a:cs typeface="Segoe Print 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675E47"/>
                </a:solidFill>
                <a:latin typeface="Segoe Print "/>
                <a:cs typeface="Segoe Print "/>
              </a:rPr>
              <a:t>Reason for Pilgrimage </a:t>
            </a:r>
            <a:endParaRPr lang="en-US" sz="4400" dirty="0">
              <a:solidFill>
                <a:srgbClr val="675E47"/>
              </a:solidFill>
              <a:latin typeface="Segoe Print "/>
              <a:cs typeface="Segoe Print "/>
            </a:endParaRPr>
          </a:p>
        </p:txBody>
      </p:sp>
    </p:spTree>
    <p:extLst>
      <p:ext uri="{BB962C8B-B14F-4D97-AF65-F5344CB8AC3E}">
        <p14:creationId xmlns:p14="http://schemas.microsoft.com/office/powerpoint/2010/main" val="135125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93868" y="381000"/>
            <a:ext cx="7756263" cy="725244"/>
          </a:xfrm>
        </p:spPr>
        <p:txBody>
          <a:bodyPr/>
          <a:lstStyle/>
          <a:p>
            <a:r>
              <a:rPr lang="en-US" sz="4400" dirty="0" smtClean="0">
                <a:solidFill>
                  <a:srgbClr val="675E47"/>
                </a:solidFill>
                <a:latin typeface="Segoe Print "/>
                <a:cs typeface="Segoe Print "/>
              </a:rPr>
              <a:t>Symbol</a:t>
            </a:r>
            <a:endParaRPr lang="en-US" sz="4400" dirty="0">
              <a:solidFill>
                <a:srgbClr val="675E47"/>
              </a:solidFill>
              <a:latin typeface="Segoe Print "/>
              <a:cs typeface="Segoe Print "/>
            </a:endParaRPr>
          </a:p>
        </p:txBody>
      </p:sp>
      <p:pic>
        <p:nvPicPr>
          <p:cNvPr id="1026" name="Picture 2" descr="https://media2.giphy.com/media/GZ0fUuD4aFTva/200_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60" y="1295400"/>
            <a:ext cx="54387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57600" y="330295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Our young, courtly lover</a:t>
            </a:r>
            <a:endParaRPr lang="en-US" dirty="0"/>
          </a:p>
        </p:txBody>
      </p:sp>
      <p:pic>
        <p:nvPicPr>
          <p:cNvPr id="1028" name="Picture 4" descr="http://i.ebayimg.com/images/i/301491161051-0-1/s-l100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60" y="3342830"/>
            <a:ext cx="263144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5200" y="4800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Flowered tunic showing his youth and romance.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1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09799"/>
            <a:ext cx="7745505" cy="4343401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Segoe Script" pitchFamily="34" charset="0"/>
              </a:rPr>
              <a:t>14-21 </a:t>
            </a:r>
            <a:r>
              <a:rPr lang="en-US" sz="1800" smtClean="0">
                <a:latin typeface="Segoe Script" pitchFamily="34" charset="0"/>
              </a:rPr>
              <a:t>years </a:t>
            </a:r>
            <a:r>
              <a:rPr lang="en-US" sz="1800" smtClean="0">
                <a:latin typeface="Segoe Script" pitchFamily="34" charset="0"/>
              </a:rPr>
              <a:t>old </a:t>
            </a:r>
            <a:endParaRPr lang="en-US" sz="1800" dirty="0" smtClean="0">
              <a:latin typeface="Segoe Script" pitchFamily="34" charset="0"/>
            </a:endParaRPr>
          </a:p>
          <a:p>
            <a:r>
              <a:rPr lang="en-US" sz="1800" dirty="0" smtClean="0">
                <a:latin typeface="Segoe Script" pitchFamily="34" charset="0"/>
              </a:rPr>
              <a:t>Knight-in-training</a:t>
            </a:r>
          </a:p>
          <a:p>
            <a:r>
              <a:rPr lang="en-US" sz="1800" dirty="0" smtClean="0">
                <a:latin typeface="Segoe Script" pitchFamily="34" charset="0"/>
              </a:rPr>
              <a:t>Accompanying knights to their tournaments and to the battlefield </a:t>
            </a:r>
          </a:p>
          <a:p>
            <a:r>
              <a:rPr lang="en-US" sz="1800" dirty="0" smtClean="0">
                <a:latin typeface="Segoe Script" pitchFamily="34" charset="0"/>
              </a:rPr>
              <a:t>Tending the knight’s horses </a:t>
            </a:r>
          </a:p>
          <a:p>
            <a:r>
              <a:rPr lang="en-US" sz="1800" dirty="0" smtClean="0">
                <a:latin typeface="Segoe Script" pitchFamily="34" charset="0"/>
              </a:rPr>
              <a:t>Helping out and taking care of the castle </a:t>
            </a:r>
          </a:p>
          <a:p>
            <a:pPr marL="777240" lvl="2" indent="0">
              <a:buNone/>
            </a:pPr>
            <a:r>
              <a:rPr lang="en-US" sz="1800" dirty="0" smtClean="0">
                <a:latin typeface="Segoe Script" pitchFamily="34" charset="0"/>
              </a:rPr>
              <a:t>-waiting tables</a:t>
            </a:r>
          </a:p>
          <a:p>
            <a:pPr marL="777240" lvl="2" indent="0">
              <a:buNone/>
            </a:pPr>
            <a:r>
              <a:rPr lang="en-US" sz="1800" dirty="0" smtClean="0">
                <a:latin typeface="Segoe Script" pitchFamily="34" charset="0"/>
              </a:rPr>
              <a:t>-running errands</a:t>
            </a:r>
          </a:p>
          <a:p>
            <a:pPr marL="777240" lvl="2" indent="0">
              <a:buNone/>
            </a:pPr>
            <a:r>
              <a:rPr lang="en-US" sz="1800" dirty="0" smtClean="0">
                <a:latin typeface="Segoe Script" pitchFamily="34" charset="0"/>
              </a:rPr>
              <a:t>-carrying messages</a:t>
            </a:r>
          </a:p>
          <a:p>
            <a:pPr marL="777240" lvl="2" indent="0">
              <a:buNone/>
            </a:pPr>
            <a:r>
              <a:rPr lang="en-US" sz="1800" dirty="0" smtClean="0">
                <a:latin typeface="Segoe Script" pitchFamily="34" charset="0"/>
              </a:rPr>
              <a:t>-guarding the knight while he sleeps</a:t>
            </a:r>
          </a:p>
          <a:p>
            <a:r>
              <a:rPr lang="en-US" sz="1800" dirty="0" smtClean="0">
                <a:latin typeface="Segoe Script" pitchFamily="34" charset="0"/>
              </a:rPr>
              <a:t>Learn the ways of knights </a:t>
            </a:r>
          </a:p>
          <a:p>
            <a:pPr marL="777240" lvl="2" indent="0">
              <a:buNone/>
            </a:pPr>
            <a:r>
              <a:rPr lang="en-US" sz="1800" dirty="0" smtClean="0">
                <a:latin typeface="Segoe Script" pitchFamily="34" charset="0"/>
              </a:rPr>
              <a:t>-swordsmanship</a:t>
            </a:r>
          </a:p>
          <a:p>
            <a:pPr marL="777240" lvl="2" indent="0">
              <a:buNone/>
            </a:pPr>
            <a:r>
              <a:rPr lang="en-US" sz="1800" dirty="0" smtClean="0">
                <a:latin typeface="Segoe Script" pitchFamily="34" charset="0"/>
              </a:rPr>
              <a:t>-horsemanship</a:t>
            </a:r>
          </a:p>
          <a:p>
            <a:pPr marL="777240" lvl="2" indent="0">
              <a:buNone/>
            </a:pPr>
            <a:r>
              <a:rPr lang="en-US" sz="1800" dirty="0" smtClean="0">
                <a:latin typeface="Segoe Script" pitchFamily="34" charset="0"/>
              </a:rPr>
              <a:t>-jousting</a:t>
            </a:r>
          </a:p>
          <a:p>
            <a:pPr marL="777240" lvl="2" indent="0">
              <a:buNone/>
            </a:pPr>
            <a:r>
              <a:rPr lang="en-US" sz="1800" dirty="0" smtClean="0">
                <a:latin typeface="Segoe Script" pitchFamily="34" charset="0"/>
              </a:rPr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0156"/>
            <a:ext cx="8305800" cy="1054250"/>
          </a:xfrm>
        </p:spPr>
        <p:txBody>
          <a:bodyPr/>
          <a:lstStyle/>
          <a:p>
            <a:r>
              <a:rPr lang="en-US" sz="4400" dirty="0" smtClean="0">
                <a:latin typeface="Segoe Script" pitchFamily="34" charset="0"/>
              </a:rPr>
              <a:t>Perfect Squire’s Profession  </a:t>
            </a:r>
            <a:endParaRPr lang="en-US" sz="4400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00053"/>
          </a:xfrm>
        </p:spPr>
        <p:txBody>
          <a:bodyPr/>
          <a:lstStyle/>
          <a:p>
            <a:r>
              <a:rPr lang="en-US" dirty="0" smtClean="0">
                <a:latin typeface="Segoe Script" pitchFamily="34" charset="0"/>
              </a:rPr>
              <a:t>Now viewed as a young man </a:t>
            </a:r>
          </a:p>
          <a:p>
            <a:r>
              <a:rPr lang="en-US" dirty="0" smtClean="0">
                <a:latin typeface="Segoe Script" pitchFamily="34" charset="0"/>
              </a:rPr>
              <a:t>Clothing similar to knights </a:t>
            </a:r>
          </a:p>
          <a:p>
            <a:r>
              <a:rPr lang="en-US" dirty="0" smtClean="0">
                <a:latin typeface="Segoe Script" pitchFamily="34" charset="0"/>
              </a:rPr>
              <a:t>Rich colors and fabrics </a:t>
            </a:r>
          </a:p>
          <a:p>
            <a:r>
              <a:rPr lang="en-US" dirty="0" smtClean="0">
                <a:latin typeface="Segoe Script" pitchFamily="34" charset="0"/>
              </a:rPr>
              <a:t>In battle, often dressed in same color as knight </a:t>
            </a:r>
          </a:p>
          <a:p>
            <a:endParaRPr lang="en-US" dirty="0">
              <a:latin typeface="Segoe Scrip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70156"/>
            <a:ext cx="8610600" cy="1054250"/>
          </a:xfrm>
        </p:spPr>
        <p:txBody>
          <a:bodyPr/>
          <a:lstStyle/>
          <a:p>
            <a:r>
              <a:rPr lang="en-US" sz="4400" dirty="0" smtClean="0">
                <a:latin typeface="Segoe Script" pitchFamily="34" charset="0"/>
              </a:rPr>
              <a:t>Perfect Squire’s Appearance  </a:t>
            </a:r>
            <a:endParaRPr lang="en-US" sz="4400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9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Print" panose="02000600000000000000" pitchFamily="2" charset="0"/>
              </a:rPr>
              <a:t>Beginning to learn and act in accordance with the Chivalric Code (generous, brave, loyal)</a:t>
            </a:r>
          </a:p>
          <a:p>
            <a:r>
              <a:rPr lang="en-US" dirty="0" smtClean="0">
                <a:latin typeface="Segoe Print" panose="02000600000000000000" pitchFamily="2" charset="0"/>
              </a:rPr>
              <a:t>Participates in courtly love</a:t>
            </a:r>
          </a:p>
          <a:p>
            <a:r>
              <a:rPr lang="en-US" dirty="0" smtClean="0">
                <a:latin typeface="Segoe Print" panose="02000600000000000000" pitchFamily="2" charset="0"/>
              </a:rPr>
              <a:t>Learning the social life of the castle </a:t>
            </a:r>
          </a:p>
          <a:p>
            <a:pPr marL="411480" lvl="1" indent="0">
              <a:buNone/>
            </a:pPr>
            <a:r>
              <a:rPr lang="en-US" dirty="0" smtClean="0">
                <a:latin typeface="Segoe Print" panose="02000600000000000000" pitchFamily="2" charset="0"/>
              </a:rPr>
              <a:t>	-courtly etiquette (table manners) </a:t>
            </a:r>
          </a:p>
          <a:p>
            <a:pPr marL="411480" lvl="1" indent="0">
              <a:buNone/>
            </a:pPr>
            <a:r>
              <a:rPr lang="en-US" dirty="0" smtClean="0">
                <a:latin typeface="Segoe Print" panose="02000600000000000000" pitchFamily="2" charset="0"/>
              </a:rPr>
              <a:t>	-music </a:t>
            </a:r>
          </a:p>
          <a:p>
            <a:pPr marL="411480" lvl="1" indent="0">
              <a:buNone/>
            </a:pPr>
            <a:r>
              <a:rPr lang="en-US" dirty="0">
                <a:latin typeface="Segoe Print" panose="02000600000000000000" pitchFamily="2" charset="0"/>
              </a:rPr>
              <a:t>	</a:t>
            </a:r>
            <a:r>
              <a:rPr lang="en-US" dirty="0" smtClean="0">
                <a:latin typeface="Segoe Print" panose="02000600000000000000" pitchFamily="2" charset="0"/>
              </a:rPr>
              <a:t>-dancing</a:t>
            </a:r>
          </a:p>
          <a:p>
            <a:r>
              <a:rPr lang="en-US" dirty="0" smtClean="0">
                <a:latin typeface="Segoe Print" panose="02000600000000000000" pitchFamily="2" charset="0"/>
              </a:rPr>
              <a:t>Christian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70156"/>
            <a:ext cx="8229600" cy="1054250"/>
          </a:xfrm>
        </p:spPr>
        <p:txBody>
          <a:bodyPr/>
          <a:lstStyle/>
          <a:p>
            <a:r>
              <a:rPr lang="en-US" sz="4400" dirty="0" smtClean="0">
                <a:latin typeface="Segoe Print" panose="02000600000000000000" pitchFamily="2" charset="0"/>
              </a:rPr>
              <a:t>Perfect Squire’s Personality </a:t>
            </a:r>
            <a:endParaRPr lang="en-US" sz="4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0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Print" panose="02000600000000000000" pitchFamily="2" charset="0"/>
              </a:rPr>
              <a:t>Knightly class </a:t>
            </a:r>
          </a:p>
          <a:p>
            <a:r>
              <a:rPr lang="en-US" dirty="0" smtClean="0">
                <a:latin typeface="Segoe Print" panose="02000600000000000000" pitchFamily="2" charset="0"/>
              </a:rPr>
              <a:t>Family would be part of the nobility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Segoe Print" panose="02000600000000000000" pitchFamily="2" charset="0"/>
              </a:rPr>
              <a:t>Social Class </a:t>
            </a:r>
            <a:endParaRPr lang="en-US" sz="4400" dirty="0">
              <a:latin typeface="Segoe Print" panose="02000600000000000000" pitchFamily="2" charset="0"/>
            </a:endParaRPr>
          </a:p>
        </p:txBody>
      </p:sp>
      <p:sp>
        <p:nvSpPr>
          <p:cNvPr id="6" name="AutoShape 2" descr="data:image/jpeg;base64,/9j/4AAQSkZJRgABAQAAAQABAAD/2wCEAAkGBhQPDxUQDRAVFRQVFBUVEhUWGBQVFBQVFxQVFxcVFhkbGyYeGBkjHhQXHy8gJScsLCwsFx8xNTAqNSYuLCkBCQoKBQUFDQUFDSkYEhgpKSkpKSkpKSkpKSkpKSkpKSkpKSkpKSkpKSkpKSkpKSkpKSkpKSkpKSkpKSkpKSkpKf/AABEIAMUBAAMBIgACEQEDEQH/xAAbAAEBAAIDAQAAAAAAAAAAAAAABgQFAQIDB//EAEsQAAIBAwICBQYICwYFBQAAAAECAwAEEQUSBiETIjFBlBYXUVXR0hQVIzJUYZLTBzM1QlNxcnSRk7NEUmKBsbQlNkNjoSQmNIKy/8QAFAEBAAAAAAAAAAAAAAAAAAAAAP/EABQRAQAAAAAAAAAAAAAAAAAAAAD/2gAMAwEAAhEDEQA/APuNKUoFKUoFKUoFKUoFKUoFRur6vqEmpPZ6c1qix20UzGdJXJMkkq4BRxy6g7qsqk7L/mC5/cLX+vcUHl8H1v8AT6b/ACbn7ynQa39I03+Vc/eVUamxEEhQkMI3II7Qdpxj66kI5bm0jjnZ+jikSKORpZbi7WNmBYzuG2lOwR4DYzKCcBOsHv8AB9b/AE+m/wAm5+8p8H1v9Ppv8m5+8rGXjS5zgRo7hFYQLHMskwKSMZEYnqDqI2xgSBIFJyVzm6fxDcS2M8rGMuBtt3iDYaR1CqCpLDIkYD5x5HmAQaDz6DW/pGm/yrn7ynwfW/0+m/yrn7ysvV3WGSGO6nmWBYSA6vKpkmBUfKOnWL7RlVz1iW5EgY1ra3dQ9I0QaVSSkaSxuZwy6WJ1ZtpAGXj2lAvzpG5g8qD3+D63+n03+Tc/eU+D63+n03+Vc/eV0m4wmd5DaBGiTp2VujlbesaWW1hhgSAbmRjgHcI8D012TW7gyiSOVJY8QqxEUqpIHuzFujBfqkKxJbLA7BjlQYOtatq9iiTXEtg8ZmgjZUiuA+JZUj5FpMDG7NfQKkfwn/8AwF/e7L/dRVXUClKUClKUClKUClKUClKUClKUClKUClKUClKUClKUCofVZbm01eW5h0+a5jktIIg0bRLhkkmYg72Hc4q4pQR/lpd+o7v7dt95Ty0u/Ud39u2+8qwpQRacWXKszroN0GbG477bLYGBn5TuFenlpd+o7v7dt95VhWp4o4iTT7Zp5AWOQkUa/PmlY4SJPrY/wGT3UGl8tLv1Hd/btvvKeWl36ju/t233la3Q7680y4jGszCSO+bO8fMtLxuy2zn8UygBT/eU+nNfQqCP8tLv1Hd/btvvKeWl36ju/t233lWFKD5zxNqd5qEKW66Rcx/+ot3Lu9uVVY50diQHJ7FNfRqUoFKUoFKUoFKUoFKUoFKUoFKUoFKUoFKUoFKUoFKUoFKUoFKUoOssoRSzkBQCWJOAAOZJPcKieHYjq14NUmBFtDuTTYzkb+eHvGB72xhM9ijPoNc8Sztql38UwEiBNr6nIpx1DzS0UjnukxlvQo+vFWkECxqqRqFVQFVQMBVAwAB3AAUGHrmixXttJbXK7o5Fw3pHeGU9zAgEH0gVouCtalDSabqDZu7YAh/pNuTiO4X6/wA1u3Dfrqsqa404eknWO7scC9tSXtyeSyAjr27/AOBxy+o4ORzoKWlarhniGPULVLiHIzlXRuTxSLyeJx3Mp5fwPfW1oFKUoFKUoFKUoFKUoFKUoFKUoFKUoFKUoFKUoFKUoFKUoFKUoFTvGfEjWkaQ2qh7y4bo7SM9m7HWlf0RxjrMf1Dvrb6rqkdpBJcXDhI41LOx7gPR6SewDvJAqa4N0qSaV9Wv0KzzqFt4j/ZbXOVj/bb5zn0nHLmKDccK8OLp9sIVYu5JknlPzppn5ySt9ZP8AAO6txXzWyur0RwRkTnoninJJkBlEzAJC7HmQG+Egg8lVYj6MbGHiG8eP5Jg3IEyG2lTa4t55Hh6NmBO144xuz/1CvzhmguaVCS8WXZkkEcZAETEBoX6kgWNkwd3XB3SdpBO3kBgmsh9RupC8RlIkSaJNot5V2Kt5CqymQMA4kj3OVHLDEZAVsh5a6h0e8OpRA/BLgqmooOyJ+Sx3ij/AD2vjtBBwTVsjhgCpyCMgjmCPSK1+mbri2KXahiTLFICu1ZFWR48lCTgMqg47Ot6KnOFrhtNufii5YmIhn0yVvz4hze2Y98kXd6Ux2YxQWtKUoFKUoFKUoFKUoFKUoFKUoFKUoFKUoFKUoFKUoFKUoFKVI8Z6vJJImlae+25uFLSyDttbXOHm/bPzU+s55YoNbPeprGobGkT4BZSZbLAC7u17sE9aKLt9Bb0gcrf4yi/TR/bX21qbTgKwjjSMWNuwRFQF4onchRjrMyksfrNevkTYer7Tw8HuUGx+Mov00f219tPjKL9NH9tfbWu8ibD1faeHg9ynkTYer7Tw8HuUGx+Mov00f219tPjKL9NH9tfbWu8ibD1faeHg9ynkTYer7Tw8HuUGx+Mov00f219tabizTYL+36P4QkcqMJLaYMu6GZOaSDn/kR3gmsjyJsPV9p4eD3KeRNh6vtPDwe5QY/BXE/w6BlmCrdQN0V1GpBCyD89fTG46yns7RzxVFUPxHw6NOdNT0i3VWhUrdW8SKi3NtnL4VQB0qfPU9pwRz5Cq/TdRjuYUnt3DxyKHRh3qRkfqP1d1Bk0pSgUpSgUpSgUpSgUpSgUpSgUpSgUpSgUpSgUpXWWUIpZyAoBLEkAAAZJJPYKDVcUcRpp9s07gu2QkMa/Pmmc4jiQd5J/gAT3Vh8GcOvbRvPeEPeXLCS6cdgOMJCn/bjHVH+Z761XDsR1a8+NZgfg0W5NNjYEbueHvGB72xhM9i8/rq4oFKUoNdrOtraCMyKSskmxmGMRjo5JDI2fzAI+ZHYDnsBrHj4sg3BJG2MZJIwCGYDZO0Ks7KCsYdkIXcRk8hkithd2CytGz/8ATYsBywSY5IyGBHMYkb/xWoh4LijAWOWZVzl13qRIBO86o5KlsK0jDqkEqcEmg5s+M4JUjYHG4jpA2V6IGKWTeSQAyDoXXcOWVYZ6pFe0fF1s23EjZYkBeim6QY2El02bkUCRDuYAYdefMVjrwTDs6OWSWRdnRgOy8o+jlj2Dao5Ynfn28l54UCvBvwe25iEeWADM+VS2jO5gq7gEhARwF5OgVhk8+dBUUpSgVDWx+Jb/AKE8tPvJCYT2JaXTczF6Fjl5le4NkYAOauawdc0WO9tpLa5XdHIu1vSO8Mp7mBAIPpAoM6lSnBesyhpNN1Bs3VsAVkPL4Vbk4juB9f5rDnhh9dVdApSlApSlApSlApSlApSlApSlApSlApSlAr5xx1xLDc3S6VJcLDbrh9QlJ27l5FbRD/efILY7F/WRVLxnxI1rGkNooe8uWMVrGezdjrSv/wBuMdZj+od9ZXCvDiafbCFGLuSZJ5W+fNM/OSVz3kn+AAHdQYcPHmmooRL2BVUAKAQAABgADuAFd/OFp/06H7VUOKYoJ7zhaf8AToftU84Wn/ToftVQ4pignvOFp/06H7VPODp/06H7VUOK4oJ5fwiacRkX8BHpDgiufOFp/wBOh+1WB+CX8jQftXH+6mqwxQT3nC0/6dD9qnnC0/6dD9qqHFMUE95wtP8Ap0P2qecLT/p0P2qocUxQfOeNOILO4WO6sb+Bb21Je3YtgSD8+3f/AASDl9RwfTVfwrxLHqVol1ByDDDofnRyD58bfWD/ABGD2GtviofXlOkXnxlED8EnZV1FBzEb/NjvFHd3K+O0EHBIzQXFK6o4YBlIIIyCOYIPYQfRXagUpSgUpSgUpSgUpSgUpSgUpSgVh6vqsdpBJcXLhY41LOx9A7h6SeQA7yQKzKhT/wAav8dun2UnP+7d3a93+KKL+Bb0gcgy+DNKkmkfVr9Cs867YIj/AGW1zlIv22+e59JxywRVfSlBga9qBtrSe4UAmKGWQBs7SUjZgDju5Vq7fiwurSiF2VpmghiUAT7o0kd2lEjII9wjyqnB2lST18Lvrq1WWNopV3I6sjqexlYEEH9YJrwbR4jKZujHSHGW5jJVHQEjOCdsjLntwcdwwGnbjaMKzrHLKoXpPk0UFYehgl3tukGR8uvZz7er1ST5vxkygr8FkZ+naNdvRhXRb34MzLukzlcpyIGS4xkZI9dT4IhmCqh6NANrKADuXbCmMnmDtgRe8dUHG5VYbOfQIHGGjH555FgQXmWZiCDkZkVW/WKDz4f4hS+jLxKy4OCrGPeOWesqOxQ921sMMHIraGsSw0qODPQpjdgEksxwudqgsSQq5OFHIZOBWWaCP/BL+RoP2rj/AHU1UGrag0BibC9G0oSZmONgdWCMO78ZsU57nz3VP/gl/I0H7Vx/upqqNQ0+O4iaGdA8bjDKewj/AC50Ghg42VehW5jZWuMNHtMZwkjt0IKF+kLFdmSqkBm7u7rB+EGBxGejkHSOUG5rZQjDb1XJmwr9b8Xnf1W6vKtvc8PQSOJJIgWGzHNgPkyShKg7SVyQCR2EjsOK8RwnbfovQCS8hLKMYjYlstGNo6hyvLsoMCfjdNzJHG5aN1DjqSEoWdTsWN2bf1OSMA3Mcq22ia0l5F0sQwNxUgtE5BGO0xu69/ZnNeK8K2wJ+RB3ciCXIxuLBQCcBAWbCjkNxwOZrNsdOSAERAjcdzEszszYC5ZmJZjhQOZ7AB3UGTXncQLIjJIoZWBVlIyGUjBBHeCDivSlBE8LXDaZdfFFyxMJBfTJW/OiHNrVie1488vSmOzGKtq0vFnDa39sYtxjlRhJbyj50Myc0kH6jyI7wSK8eDeI2vIWjuVEd3bt0V3F/dkA5OvpjcdZT2YOOeKCgpSlApSlApSlApSlApSlApStRxTxGmn2xmdS7EiOGJfnzTPyjiQd5J/gAT3UGg/CFxHIuNPsekM8y7pnhRpJLa13BXlCrzLnO1QO/J5Yr20fiGCzgjtrawv0jjXag+CT9g7ydvMk5JPeSTWbwZw49tG894Q95csJLpx2BsYWFP8Atxjqj/M99UWKCc8uE+hX/hJ/ZTy4T6Ff+En92qPFMUE55cJ9Cv8Awk/u08uE+hX/AISf3ao8UxQSzfhEhEghNte9Iyl1T4LNvKqQCwGMkAsBn6xXt5cJ9Cv/AAk/u1i3o/8AcFt+4XP9eCq3FBOeXCfQr/wk/u08t0+hX/hJ/dqjxTFB874B102WnRW9xY3wkQzFgLWZh155HXmBjsYVQ+XCfQr/AMJP7tUeKYoJzy4T6Ff+En92vOfj+KNGkktL5UUFnZrScKqqCSxOOQAGap8VpeNx/wALvf3S5/ovQYcHH0UiK8dpfMrKGVhaTkMpGQQccwQa7+XCfQr/AMJP7tZ3CQ/4dafusH9JK2uKCc8uE+hX/hJ/dp5cJ9Cv/CT+7VHimKCc8uE+hX/hJ/dqV4m1wx3Mep2FleiaMbLlGtZ0S4ts5YEkYDp85WP1jn2V9NxTFBjaZqUd1Ck9u4eORQ6MO8Ef+D9Xcayqhbf/AIJfdEeVheyHov7trdtzMf8Ahil5kdwbIwAc1dUClKUClKUClKUClKUHSaYIpd2CqoJZicAADJJPcAKiuG4jq12NWnBFvFuTTY25ZHzZLth6Xxhc9ijPeDTiSVtVu/iqBiLePa+pyLkZHIpaKR+c+Mt6F5d+KtYogihUUKqgBQAAAAMAADsA9FBp77ihIZpYXjcmKATLjB6TLbejX/Hkxjn29IPQaQcYW5RWkk2EwiVgQxCDoRMULgbS4Q7toOdozjFet7w3HNMJnL7g8T4BG09Fv2qeWSuXDEZ7UX0c9dH+D63UnDP1ouiORCW/ECDeHMfSBtg7N23PPbQZV9xnbxKzbiSoUsNrrjJjyCWUAMokVimdwHaKyU4ltzsAkPXIUdSTCsZDEFkO35Ni6lAHwSwI7RXhPwojtJmaYJI4kMQZRGsm5GLjq7iSUHIkgZJAB5143PBMUkqSmSTKSGRR8my7/hBuMjchKdc4OwqWUANnAoO543teoVkLK7hdwR9qgxyuJGyOUeIXG/sBVskbWxtdP1FLhN8RYrnHWR0PYD2OAcYIOew5rVLwfEoiCSSqYViVCCmcRLOgzlD2rcSAkYPYRtIzWTw/w7HYoyQljvfe2RGozgDqpGiovZzwuSeZJoNPe/8AMNt+4XP9eCq2pK9/5htv3C5/rwVW0GhPFI+FSW+IwImAdnmRXx0KTFljxllCv257j6K9pOLrZRl5SvNwQySqy7EV3LqVygCOrZIAwwPZWT8Sp8ucsDOcuwO10PQpD8mwwydWMHOcgkmtVZ8BwxKyiSQ7hIG/Ep+MjijY4SNVBxCnYO3J55oM1OLLU7vlsbVZm3LIuNmNw6yjrDcp2/OwynGCM9W4vtQBmbtzy2S7gQ4Qqy7cq29lUKQCSygAkjPnqPB8Nxu6Uv1md+1cBnEXPBUg4MKEA5Gc5BBxXSLgqFYzGGYbo+jYhbdQRvD5KCIR56oGNuCO0Gg3dvcCRA6ZwezIZT6MFWAIP1EVqeN/yVe/ulz/AEXrO0fSltIFgjLFVzgttzzYseSgKBz5AAADAAAFYPG/5Kvf3S5/ovQevCP5OtP3WD+kldr3V3WUw28DSuqLJJ1kQKrFwoBbtc9G2ByHLmRkZ68Jfk60/dYP6SV21DQhLJ0qTzQsU6OQxMg6RASVB3K20gs2GXaw3Hn2YDpJxTbqGLuy7PxnUkPR4UM24qpAChhubOFyMkZFYUXHcPTPFIsiBWkUOY5drdHJHFgdXmzPIFUDOeXeQK7apwNDcx9HI8oQtIxXKMD0iKh+ejcwF5OOuMthuZz6XXB8cmcyyDImDfiWDCZ0dgytGQRujXljGMg5BxQe8nFlsrBWkIYher0cu7LBiq7dmQ52the07TgcjQ8W2oyfhC7QhkL9bZtEYlOHxtLdGd+0HO3njHOvHS+EIrYKI3kO11kGSvaquoGAoCriQ9UAAYAAAGKwYfwb2yBlBfDRGI8oSw3Q9C0gk6PeGK927Zk520G1vLa31S0kgfrxPujkGCrKwPoYZVgcMMj0GtTwXrMqu+mag2bq2AKyHl8KticR3A/xfmuOeGHbzqjs7FYjIVJ+UkMjZxyYqq4HLs6orScacPSXCJc2JC3tsS9sx7HH58D/AOCQcvqODQUlK1XDPEKahbLcRArnKyRt8+KVTh4nHcynl/A99bWgUpSgUpSgVNcb8SvaRLDZp0l5cEx2kfL52MtK2exEHWJPLsHfW51fVo7SCS5uX2RxqWdvqHcPSScADvJAqd4L0mSWR9V1BCtxOu2GI/2W1zlIvqdvnv8AWccsEUGDwul3p9sIE0qR2JMk0rXNtvmmc5kkbrdpP8AAO6tv5QX3qh/E23vVS0oJrygvvVD+Jtvep5QX3qh/E23vVS0oJrygvvVD+Jtvep5QX3qh/E23vVS0oJrygvvVD+Jtvep5QX3qh/E23vVS0oIGd79tSivfittsdtLCU+EW24mSSNgQd2MDoz/Gtz5QX3qh/E23vVS0oJrygvvVD+Jtvep5QX3qh/E23vVS0oI6343uZLiW2TSnMsKxvIvwi25CXdswc4OdjfqrM8oL71Q/ibb3qxdD/Luo/u9j/pPVfQTXlBfeqH8Tbe9WDr19fXVpPbrpTKZoZYgxuLYhS6MoJw3ZzqzpQR2jajfW9tDAdJYmKGOMkXFtglEC5HW78VmeUF96ofxNt71UtKCa8oL71Q/ibb3qeUF96ofxNt71UtKCa8oL71Q/ibX3qeUF96ofxNt71UtKCa8oL71Q/ibb3qeUF96ofxNt71UtKD5pNe3GnXj6nJZPb2sxRdQTpIpQGPVS7VYySCvIP6QwOCQTX0lHDAMpBBGQRzBB7CD3iutxbrIjRyKGVlKspGQykYII7wQcVGcL3DaZdfFFwxMLBn0yRj86Mc3tWJ7Xjzy9K47MAUFvSlKBSlSPGerSSyJpVgxW4nXdPKP7La5w8v7bc1QenJ5YzQYf5bv/AE6fZS//AFu7tf8A9RRfwZj3gcrqsPSNKjtII7a2QLHGoVF+od59JJySe8kmsygUpSgVpuLWcWvyO7cZ7Veq7Rkq11CrjevWUFSwJHcTW5pQRF5qd5Y7Y1VD0jO8YlklnAx0KrbiU4Ysx6R+xiN2FVgtdZ+M7jfMEVNsZOGaNl27JwjKT0hBOxgQXMeDzICkVc1xQQsvHE4ZQsfbEzMrwsjZFrJKH/GsdpkRUHIr1wA7NyHS/wCI7yORSXjXb0qn5KXopCYrKUZ6xKsolmwc4+TOdo3Fb6lBreHdSa5tUmcEFt2cqEzhmXIAdxtOMghiCCCORrZUpQKUpmgkND/Luo/u9j/pPVfUhof5d1H93sf9J6r6BSlKBUxxleGMxfKbFO/cGeeBHPVx8vCCyuOeEIIbcT+ZVPSggfLC7UOqxc47dnCTo3wg7bQSLK4TAbMnUICqvMgEMNp73Gt3VpK5kkEge4ZSBFIWwqQbUhRpgnPe/VDbyRyD88XdKBSlKBSlKBWm4r4bW/tjEWKSKwkt5R86GZOaSL+o9o7wSK3NKCe4M4ka8ieO6QR3du3RXcfcHxkSL6Y3HWU/rHPGaoaj+MtNkt5V1awQtNCu26iX+1WucsuO+RObqfqI58hVNpepx3UCXFu4eORQyMO8H/Q9xHcQRQZVRlx+DKJrmW5W9v45ZmDSmK4Me7HzV6qjqqOQHcKUoHm2X1pqnjJPZXPm2X1pqnjJPZXFKB5tl9aap4yT2Vz5tl9aap4yT2VxSgebZfWmqeMk9lPNsvrTVPGSeylKB5tl9aap4yT2Vz5tl9aap4yT2VxSgebZfWmqeMk9lc+bZfWmqeMk9lcUoHm2X1pqnjJPZXPm2X1pqnjJPZXFKDnzbL601TxknsrjzbL601TxknspSg8k/BVErtIuoakHcKruLtw7hc7QzYyQMnGezJr282y+tNU8ZJ7K4pQc+bZfWmqeMk9lcebZfWmqeMk9lKUDzbL601Txknsp5tl9aap4yT2UpQc+bZfWmqeMk9lcebZfWmqeMk9lKUDzbL601Txknsp5tl9aap4yT2UpQc+bZfWmqeMk9lcebZfWmqeMk9lKUDzbL601Txknsp5tl9aap4yT2UpQc+bZfWmqeMk9lbXhLhKLTIWhtpJmRnL4lcPtY/O2naMZ7SPTz7zlSg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2011363"/>
            <a:ext cx="5467350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05200"/>
            <a:ext cx="3783650" cy="29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3429000" y="4961018"/>
            <a:ext cx="1219200" cy="601582"/>
          </a:xfrm>
          <a:prstGeom prst="ellipse">
            <a:avLst/>
          </a:prstGeom>
          <a:noFill/>
          <a:ln w="476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1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45505" cy="4800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Segoe Print" pitchFamily="2" charset="0"/>
              </a:rPr>
              <a:t>Involved in several battles in which he preformed fine in </a:t>
            </a:r>
          </a:p>
          <a:p>
            <a:pPr marL="0" indent="0">
              <a:buNone/>
            </a:pPr>
            <a:r>
              <a:rPr lang="en-US" sz="2000" dirty="0">
                <a:latin typeface="Segoe Print" pitchFamily="2" charset="0"/>
              </a:rPr>
              <a:t>	</a:t>
            </a:r>
            <a:r>
              <a:rPr lang="en-US" sz="2000" dirty="0" smtClean="0">
                <a:latin typeface="Segoe Print" pitchFamily="2" charset="0"/>
              </a:rPr>
              <a:t>“He’d seen some service with the cavalry…And had 	done valiantly” (87, 89)  </a:t>
            </a:r>
          </a:p>
          <a:p>
            <a:r>
              <a:rPr lang="en-US" sz="2000" dirty="0" smtClean="0">
                <a:latin typeface="Segoe Print" pitchFamily="2" charset="0"/>
              </a:rPr>
              <a:t>Agile/Strong</a:t>
            </a:r>
          </a:p>
          <a:p>
            <a:r>
              <a:rPr lang="en-US" sz="2000" dirty="0" smtClean="0">
                <a:latin typeface="Segoe Print" pitchFamily="2" charset="0"/>
              </a:rPr>
              <a:t>Good horseman and jouster</a:t>
            </a:r>
          </a:p>
          <a:p>
            <a:pPr marL="0" indent="0">
              <a:buNone/>
            </a:pPr>
            <a:r>
              <a:rPr lang="en-US" sz="2000" dirty="0" smtClean="0">
                <a:latin typeface="Segoe Print" pitchFamily="2" charset="0"/>
              </a:rPr>
              <a:t>	“He knew the way to sit a horse and ride” </a:t>
            </a:r>
          </a:p>
          <a:p>
            <a:r>
              <a:rPr lang="en-US" sz="2000" dirty="0" smtClean="0">
                <a:latin typeface="Segoe Print" pitchFamily="2" charset="0"/>
              </a:rPr>
              <a:t>Courteous, lowly, serviceable</a:t>
            </a:r>
            <a:endParaRPr lang="en-US" sz="2000" dirty="0">
              <a:latin typeface="Segoe Print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Segoe Print" pitchFamily="2" charset="0"/>
              </a:rPr>
              <a:t>	</a:t>
            </a:r>
            <a:r>
              <a:rPr lang="en-US" sz="1800" dirty="0" smtClean="0">
                <a:latin typeface="Segoe Print" pitchFamily="2" charset="0"/>
              </a:rPr>
              <a:t>“And carved to serve his father at the table” (102)  </a:t>
            </a:r>
          </a:p>
          <a:p>
            <a:pPr marL="0" indent="0">
              <a:buNone/>
            </a:pPr>
            <a:endParaRPr lang="en-US" dirty="0" smtClean="0">
              <a:latin typeface="Segoe Pri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0156"/>
            <a:ext cx="8382000" cy="1054250"/>
          </a:xfrm>
        </p:spPr>
        <p:txBody>
          <a:bodyPr/>
          <a:lstStyle/>
          <a:p>
            <a:r>
              <a:rPr lang="en-US" sz="4400" dirty="0" smtClean="0">
                <a:latin typeface="Segoe Print" pitchFamily="2" charset="0"/>
              </a:rPr>
              <a:t>Chaucer’s Squire’s Profession </a:t>
            </a:r>
            <a:endParaRPr lang="en-US" sz="4400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Print" pitchFamily="2" charset="0"/>
              </a:rPr>
              <a:t>Curly hair that looks like he “did” it</a:t>
            </a:r>
          </a:p>
          <a:p>
            <a:r>
              <a:rPr lang="en-US" dirty="0" smtClean="0">
                <a:latin typeface="Segoe Print" pitchFamily="2" charset="0"/>
              </a:rPr>
              <a:t>20 years old</a:t>
            </a:r>
          </a:p>
          <a:p>
            <a:r>
              <a:rPr lang="en-US" dirty="0" smtClean="0">
                <a:latin typeface="Segoe Print" pitchFamily="2" charset="0"/>
              </a:rPr>
              <a:t>Moderate height</a:t>
            </a:r>
          </a:p>
          <a:p>
            <a:r>
              <a:rPr lang="en-US" dirty="0" smtClean="0">
                <a:latin typeface="Segoe Print" pitchFamily="2" charset="0"/>
              </a:rPr>
              <a:t>Short gown with long, wide sleeves &amp; embroidered</a:t>
            </a:r>
          </a:p>
          <a:p>
            <a:pPr marL="411480" lvl="1" indent="0">
              <a:buNone/>
            </a:pPr>
            <a:r>
              <a:rPr lang="en-US" dirty="0" smtClean="0">
                <a:latin typeface="Segoe Print" pitchFamily="2" charset="0"/>
              </a:rPr>
              <a:t>“he was embroidered like a meadow bright/ And full of freshest flowers, red and white.”</a:t>
            </a:r>
            <a:endParaRPr lang="en-US" dirty="0">
              <a:latin typeface="Segoe Pri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0156"/>
            <a:ext cx="8077200" cy="1054250"/>
          </a:xfrm>
        </p:spPr>
        <p:txBody>
          <a:bodyPr/>
          <a:lstStyle/>
          <a:p>
            <a:r>
              <a:rPr lang="en-US" sz="4000" dirty="0" smtClean="0">
                <a:latin typeface="Segoe Print" pitchFamily="2" charset="0"/>
              </a:rPr>
              <a:t>Chaucer’s Squire’s Appearance</a:t>
            </a:r>
            <a:endParaRPr lang="en-US" sz="4000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5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Curly hair in men meant that they were dutiful.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Physiognomy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057401"/>
            <a:ext cx="8139952" cy="4572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Agile</a:t>
            </a:r>
            <a:r>
              <a:rPr lang="en-US" dirty="0">
                <a:solidFill>
                  <a:srgbClr val="675E47"/>
                </a:solidFill>
                <a:latin typeface="Segoe Print" pitchFamily="2" charset="0"/>
              </a:rPr>
              <a:t> </a:t>
            </a:r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and </a:t>
            </a:r>
            <a:r>
              <a:rPr lang="en-US" dirty="0">
                <a:solidFill>
                  <a:srgbClr val="675E47"/>
                </a:solidFill>
                <a:latin typeface="Segoe Print" pitchFamily="2" charset="0"/>
              </a:rPr>
              <a:t>s</a:t>
            </a:r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trong </a:t>
            </a:r>
          </a:p>
          <a:p>
            <a:pPr marL="0" indent="0">
              <a:buNone/>
            </a:pPr>
            <a:r>
              <a:rPr lang="en-US" dirty="0">
                <a:solidFill>
                  <a:srgbClr val="675E47"/>
                </a:solidFill>
                <a:latin typeface="Segoe Print" pitchFamily="2" charset="0"/>
              </a:rPr>
              <a:t>	</a:t>
            </a:r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“With wonderful agility and strength” (86) </a:t>
            </a:r>
          </a:p>
          <a:p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Lustful lover</a:t>
            </a:r>
          </a:p>
          <a:p>
            <a:pPr marL="0" indent="0">
              <a:buNone/>
            </a:pPr>
            <a:r>
              <a:rPr lang="en-US" dirty="0">
                <a:solidFill>
                  <a:srgbClr val="675E47"/>
                </a:solidFill>
                <a:latin typeface="Segoe Print" pitchFamily="2" charset="0"/>
              </a:rPr>
              <a:t>	</a:t>
            </a:r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“He slept as little as a nightingale” (100) </a:t>
            </a:r>
          </a:p>
          <a:p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Wants to impress his lady </a:t>
            </a:r>
          </a:p>
          <a:p>
            <a:pPr marL="0" indent="0">
              <a:buNone/>
            </a:pPr>
            <a:r>
              <a:rPr lang="en-US" dirty="0">
                <a:solidFill>
                  <a:srgbClr val="675E47"/>
                </a:solidFill>
                <a:latin typeface="Segoe Print" pitchFamily="2" charset="0"/>
              </a:rPr>
              <a:t>	</a:t>
            </a:r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“In hope to win his lady’s grace” (90)  </a:t>
            </a:r>
          </a:p>
          <a:p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Youthful</a:t>
            </a:r>
          </a:p>
          <a:p>
            <a:pPr marL="0" indent="0">
              <a:buNone/>
            </a:pPr>
            <a:r>
              <a:rPr lang="en-US" dirty="0">
                <a:solidFill>
                  <a:srgbClr val="675E47"/>
                </a:solidFill>
                <a:latin typeface="Segoe Print" pitchFamily="2" charset="0"/>
              </a:rPr>
              <a:t>	</a:t>
            </a:r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“He was as fresh as in the month of May” (94)</a:t>
            </a:r>
            <a:endParaRPr lang="en-US" dirty="0">
              <a:solidFill>
                <a:srgbClr val="675E47"/>
              </a:solidFill>
              <a:latin typeface="Segoe Print" pitchFamily="2" charset="0"/>
            </a:endParaRPr>
          </a:p>
          <a:p>
            <a:r>
              <a:rPr lang="en-US" dirty="0" smtClean="0">
                <a:solidFill>
                  <a:srgbClr val="675E47"/>
                </a:solidFill>
                <a:latin typeface="Segoe Print" pitchFamily="2" charset="0"/>
              </a:rPr>
              <a:t>Enjoys singing, whistling, dancing, drawing, and writing.</a:t>
            </a:r>
          </a:p>
          <a:p>
            <a:pPr marL="0" indent="0">
              <a:buNone/>
            </a:pPr>
            <a:r>
              <a:rPr lang="en-US" dirty="0">
                <a:solidFill>
                  <a:srgbClr val="675E47"/>
                </a:solidFill>
                <a:latin typeface="Segoe Print" pitchFamily="2" charset="0"/>
              </a:rPr>
              <a:t>	</a:t>
            </a:r>
            <a:endParaRPr lang="en-US" dirty="0" smtClean="0">
              <a:solidFill>
                <a:srgbClr val="675E47"/>
              </a:solidFill>
              <a:latin typeface="Segoe Pri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70156"/>
            <a:ext cx="8915400" cy="1054250"/>
          </a:xfrm>
        </p:spPr>
        <p:txBody>
          <a:bodyPr/>
          <a:lstStyle/>
          <a:p>
            <a:r>
              <a:rPr lang="en-US" sz="3200" dirty="0" smtClean="0">
                <a:latin typeface="Segoe Print" pitchFamily="2" charset="0"/>
              </a:rPr>
              <a:t>Chaucer’s Squire’s Personality/Character </a:t>
            </a:r>
            <a:endParaRPr lang="en-US" sz="3200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805</TotalTime>
  <Words>292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The Squire </vt:lpstr>
      <vt:lpstr>Perfect Squire’s Profession  </vt:lpstr>
      <vt:lpstr>Perfect Squire’s Appearance  </vt:lpstr>
      <vt:lpstr>Perfect Squire’s Personality </vt:lpstr>
      <vt:lpstr>Social Class </vt:lpstr>
      <vt:lpstr>Chaucer’s Squire’s Profession </vt:lpstr>
      <vt:lpstr>Chaucer’s Squire’s Appearance</vt:lpstr>
      <vt:lpstr>Physiognomy</vt:lpstr>
      <vt:lpstr>Chaucer’s Squire’s Personality/Character </vt:lpstr>
      <vt:lpstr>Satirical? </vt:lpstr>
      <vt:lpstr>Reason for Pilgrimage </vt:lpstr>
      <vt:lpstr>Symbol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Squire</dc:title>
  <dc:creator>Owner</dc:creator>
  <cp:lastModifiedBy>00, 00</cp:lastModifiedBy>
  <cp:revision>27</cp:revision>
  <dcterms:created xsi:type="dcterms:W3CDTF">2013-11-01T12:25:32Z</dcterms:created>
  <dcterms:modified xsi:type="dcterms:W3CDTF">2015-11-09T20:25:56Z</dcterms:modified>
</cp:coreProperties>
</file>