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5" r:id="rId7"/>
    <p:sldId id="261" r:id="rId8"/>
    <p:sldId id="266" r:id="rId9"/>
    <p:sldId id="267" r:id="rId10"/>
    <p:sldId id="262" r:id="rId11"/>
    <p:sldId id="263" r:id="rId12"/>
    <p:sldId id="264"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0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A4DF67-799D-4BB0-90C2-5064D9AD22CA}" type="datetimeFigureOut">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FCB2F-83CA-44AC-B3FA-BB23122C7402}" type="slidenum">
              <a:rPr lang="en-US" smtClean="0"/>
              <a:t>‹#›</a:t>
            </a:fld>
            <a:endParaRPr lang="en-US"/>
          </a:p>
        </p:txBody>
      </p:sp>
    </p:spTree>
    <p:extLst>
      <p:ext uri="{BB962C8B-B14F-4D97-AF65-F5344CB8AC3E}">
        <p14:creationId xmlns:p14="http://schemas.microsoft.com/office/powerpoint/2010/main" val="500132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A4DF67-799D-4BB0-90C2-5064D9AD22CA}" type="datetimeFigureOut">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FCB2F-83CA-44AC-B3FA-BB23122C7402}" type="slidenum">
              <a:rPr lang="en-US" smtClean="0"/>
              <a:t>‹#›</a:t>
            </a:fld>
            <a:endParaRPr lang="en-US"/>
          </a:p>
        </p:txBody>
      </p:sp>
    </p:spTree>
    <p:extLst>
      <p:ext uri="{BB962C8B-B14F-4D97-AF65-F5344CB8AC3E}">
        <p14:creationId xmlns:p14="http://schemas.microsoft.com/office/powerpoint/2010/main" val="2745654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A4DF67-799D-4BB0-90C2-5064D9AD22CA}" type="datetimeFigureOut">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FCB2F-83CA-44AC-B3FA-BB23122C7402}" type="slidenum">
              <a:rPr lang="en-US" smtClean="0"/>
              <a:t>‹#›</a:t>
            </a:fld>
            <a:endParaRPr lang="en-US"/>
          </a:p>
        </p:txBody>
      </p:sp>
    </p:spTree>
    <p:extLst>
      <p:ext uri="{BB962C8B-B14F-4D97-AF65-F5344CB8AC3E}">
        <p14:creationId xmlns:p14="http://schemas.microsoft.com/office/powerpoint/2010/main" val="3559857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A4DF67-799D-4BB0-90C2-5064D9AD22CA}" type="datetimeFigureOut">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FCB2F-83CA-44AC-B3FA-BB23122C7402}" type="slidenum">
              <a:rPr lang="en-US" smtClean="0"/>
              <a:t>‹#›</a:t>
            </a:fld>
            <a:endParaRPr lang="en-US"/>
          </a:p>
        </p:txBody>
      </p:sp>
    </p:spTree>
    <p:extLst>
      <p:ext uri="{BB962C8B-B14F-4D97-AF65-F5344CB8AC3E}">
        <p14:creationId xmlns:p14="http://schemas.microsoft.com/office/powerpoint/2010/main" val="1590998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A4DF67-799D-4BB0-90C2-5064D9AD22CA}" type="datetimeFigureOut">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5FCB2F-83CA-44AC-B3FA-BB23122C7402}" type="slidenum">
              <a:rPr lang="en-US" smtClean="0"/>
              <a:t>‹#›</a:t>
            </a:fld>
            <a:endParaRPr lang="en-US"/>
          </a:p>
        </p:txBody>
      </p:sp>
    </p:spTree>
    <p:extLst>
      <p:ext uri="{BB962C8B-B14F-4D97-AF65-F5344CB8AC3E}">
        <p14:creationId xmlns:p14="http://schemas.microsoft.com/office/powerpoint/2010/main" val="2276747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A4DF67-799D-4BB0-90C2-5064D9AD22CA}" type="datetimeFigureOut">
              <a:rPr lang="en-US" smtClean="0"/>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FCB2F-83CA-44AC-B3FA-BB23122C7402}" type="slidenum">
              <a:rPr lang="en-US" smtClean="0"/>
              <a:t>‹#›</a:t>
            </a:fld>
            <a:endParaRPr lang="en-US"/>
          </a:p>
        </p:txBody>
      </p:sp>
    </p:spTree>
    <p:extLst>
      <p:ext uri="{BB962C8B-B14F-4D97-AF65-F5344CB8AC3E}">
        <p14:creationId xmlns:p14="http://schemas.microsoft.com/office/powerpoint/2010/main" val="3113649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A4DF67-799D-4BB0-90C2-5064D9AD22CA}" type="datetimeFigureOut">
              <a:rPr lang="en-US" smtClean="0"/>
              <a:t>12/2/2016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5FCB2F-83CA-44AC-B3FA-BB23122C7402}" type="slidenum">
              <a:rPr lang="en-US" smtClean="0"/>
              <a:t>‹#›</a:t>
            </a:fld>
            <a:endParaRPr lang="en-US"/>
          </a:p>
        </p:txBody>
      </p:sp>
    </p:spTree>
    <p:extLst>
      <p:ext uri="{BB962C8B-B14F-4D97-AF65-F5344CB8AC3E}">
        <p14:creationId xmlns:p14="http://schemas.microsoft.com/office/powerpoint/2010/main" val="4287271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A4DF67-799D-4BB0-90C2-5064D9AD22CA}" type="datetimeFigureOut">
              <a:rPr lang="en-US" smtClean="0"/>
              <a:t>12/2/2016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5FCB2F-83CA-44AC-B3FA-BB23122C7402}" type="slidenum">
              <a:rPr lang="en-US" smtClean="0"/>
              <a:t>‹#›</a:t>
            </a:fld>
            <a:endParaRPr lang="en-US"/>
          </a:p>
        </p:txBody>
      </p:sp>
    </p:spTree>
    <p:extLst>
      <p:ext uri="{BB962C8B-B14F-4D97-AF65-F5344CB8AC3E}">
        <p14:creationId xmlns:p14="http://schemas.microsoft.com/office/powerpoint/2010/main" val="1133149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A4DF67-799D-4BB0-90C2-5064D9AD22CA}" type="datetimeFigureOut">
              <a:rPr lang="en-US" smtClean="0"/>
              <a:t>12/2/2016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5FCB2F-83CA-44AC-B3FA-BB23122C7402}" type="slidenum">
              <a:rPr lang="en-US" smtClean="0"/>
              <a:t>‹#›</a:t>
            </a:fld>
            <a:endParaRPr lang="en-US"/>
          </a:p>
        </p:txBody>
      </p:sp>
    </p:spTree>
    <p:extLst>
      <p:ext uri="{BB962C8B-B14F-4D97-AF65-F5344CB8AC3E}">
        <p14:creationId xmlns:p14="http://schemas.microsoft.com/office/powerpoint/2010/main" val="429678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A4DF67-799D-4BB0-90C2-5064D9AD22CA}" type="datetimeFigureOut">
              <a:rPr lang="en-US" smtClean="0"/>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FCB2F-83CA-44AC-B3FA-BB23122C7402}" type="slidenum">
              <a:rPr lang="en-US" smtClean="0"/>
              <a:t>‹#›</a:t>
            </a:fld>
            <a:endParaRPr lang="en-US"/>
          </a:p>
        </p:txBody>
      </p:sp>
    </p:spTree>
    <p:extLst>
      <p:ext uri="{BB962C8B-B14F-4D97-AF65-F5344CB8AC3E}">
        <p14:creationId xmlns:p14="http://schemas.microsoft.com/office/powerpoint/2010/main" val="4151976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A4DF67-799D-4BB0-90C2-5064D9AD22CA}" type="datetimeFigureOut">
              <a:rPr lang="en-US" smtClean="0"/>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5FCB2F-83CA-44AC-B3FA-BB23122C7402}" type="slidenum">
              <a:rPr lang="en-US" smtClean="0"/>
              <a:t>‹#›</a:t>
            </a:fld>
            <a:endParaRPr lang="en-US"/>
          </a:p>
        </p:txBody>
      </p:sp>
    </p:spTree>
    <p:extLst>
      <p:ext uri="{BB962C8B-B14F-4D97-AF65-F5344CB8AC3E}">
        <p14:creationId xmlns:p14="http://schemas.microsoft.com/office/powerpoint/2010/main" val="810585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A4DF67-799D-4BB0-90C2-5064D9AD22CA}" type="datetimeFigureOut">
              <a:rPr lang="en-US" smtClean="0"/>
              <a:t>12/2/2016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5FCB2F-83CA-44AC-B3FA-BB23122C7402}" type="slidenum">
              <a:rPr lang="en-US" smtClean="0"/>
              <a:t>‹#›</a:t>
            </a:fld>
            <a:endParaRPr lang="en-US"/>
          </a:p>
        </p:txBody>
      </p:sp>
    </p:spTree>
    <p:extLst>
      <p:ext uri="{BB962C8B-B14F-4D97-AF65-F5344CB8AC3E}">
        <p14:creationId xmlns:p14="http://schemas.microsoft.com/office/powerpoint/2010/main" val="2655134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33401"/>
            <a:ext cx="8382000" cy="990600"/>
          </a:xfrm>
        </p:spPr>
        <p:txBody>
          <a:bodyPr/>
          <a:lstStyle/>
          <a:p>
            <a:r>
              <a:rPr lang="en-US" dirty="0" smtClean="0"/>
              <a:t>Activity 1.6: Using Direct Quotes</a:t>
            </a:r>
            <a:endParaRPr lang="en-US" dirty="0"/>
          </a:p>
        </p:txBody>
      </p:sp>
      <p:sp>
        <p:nvSpPr>
          <p:cNvPr id="3" name="Subtitle 2"/>
          <p:cNvSpPr>
            <a:spLocks noGrp="1"/>
          </p:cNvSpPr>
          <p:nvPr>
            <p:ph type="subTitle" idx="1"/>
          </p:nvPr>
        </p:nvSpPr>
        <p:spPr>
          <a:xfrm>
            <a:off x="304800" y="1524000"/>
            <a:ext cx="8458200" cy="4572000"/>
          </a:xfrm>
        </p:spPr>
        <p:txBody>
          <a:bodyPr/>
          <a:lstStyle/>
          <a:p>
            <a:pPr algn="l"/>
            <a:r>
              <a:rPr lang="en-US" dirty="0" smtClean="0">
                <a:solidFill>
                  <a:schemeClr val="tx1"/>
                </a:solidFill>
              </a:rPr>
              <a:t>There are 3 ways to use direct quotes. Some methods are more sophisticated than others. This PowerPoint will increase in sophistication throughout the slides. </a:t>
            </a:r>
          </a:p>
          <a:p>
            <a:pPr algn="l"/>
            <a:endParaRPr lang="en-US" dirty="0">
              <a:solidFill>
                <a:schemeClr val="tx1"/>
              </a:solidFill>
            </a:endParaRPr>
          </a:p>
          <a:p>
            <a:pPr algn="l"/>
            <a:r>
              <a:rPr lang="en-US" dirty="0" smtClean="0">
                <a:solidFill>
                  <a:schemeClr val="tx1"/>
                </a:solidFill>
              </a:rPr>
              <a:t>At the end of this PowerPoint, you will need to demonstrate that you can use all three! Consider taking notes on page 31. </a:t>
            </a:r>
            <a:endParaRPr lang="en-US" dirty="0">
              <a:solidFill>
                <a:schemeClr val="tx1"/>
              </a:solidFill>
            </a:endParaRPr>
          </a:p>
        </p:txBody>
      </p:sp>
    </p:spTree>
    <p:extLst>
      <p:ext uri="{BB962C8B-B14F-4D97-AF65-F5344CB8AC3E}">
        <p14:creationId xmlns:p14="http://schemas.microsoft.com/office/powerpoint/2010/main" val="218965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important reminders:</a:t>
            </a: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dirty="0" smtClean="0"/>
              <a:t>Do NOT hit and run a quote. Every quote needs adequate quote analysis. Therefore, where should I never find a quote? </a:t>
            </a:r>
          </a:p>
          <a:p>
            <a:pPr marL="514350" indent="-514350">
              <a:buAutoNum type="arabicPeriod"/>
            </a:pPr>
            <a:r>
              <a:rPr lang="en-US" dirty="0" smtClean="0"/>
              <a:t>Avoid integration that includes “On page 34…” Instead, reference what was happening in the plot on those pages to give context.  </a:t>
            </a:r>
          </a:p>
          <a:p>
            <a:pPr marL="514350" indent="-514350">
              <a:buAutoNum type="arabicPeriod"/>
            </a:pPr>
            <a:r>
              <a:rPr lang="en-US" dirty="0" smtClean="0"/>
              <a:t>Avoid explanation that includes “The book says…” or “It shows”</a:t>
            </a:r>
            <a:endParaRPr lang="en-US" dirty="0"/>
          </a:p>
        </p:txBody>
      </p:sp>
    </p:spTree>
    <p:extLst>
      <p:ext uri="{BB962C8B-B14F-4D97-AF65-F5344CB8AC3E}">
        <p14:creationId xmlns:p14="http://schemas.microsoft.com/office/powerpoint/2010/main" val="257116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pPr marL="0" indent="0">
              <a:buNone/>
            </a:pPr>
            <a:r>
              <a:rPr lang="en-US" dirty="0" smtClean="0"/>
              <a:t>4. Avoid “you,” this is improper. However, feel free to use “I” in a professional, sophisticated way.</a:t>
            </a:r>
          </a:p>
          <a:p>
            <a:pPr marL="0" indent="0">
              <a:buNone/>
            </a:pPr>
            <a:r>
              <a:rPr lang="en-US" dirty="0" smtClean="0"/>
              <a:t>5. Write in literary present tense if you are using a piece of literature as evidence. </a:t>
            </a:r>
          </a:p>
          <a:p>
            <a:pPr marL="0" indent="0">
              <a:buNone/>
            </a:pPr>
            <a:endParaRPr lang="en-US" dirty="0"/>
          </a:p>
        </p:txBody>
      </p:sp>
    </p:spTree>
    <p:extLst>
      <p:ext uri="{BB962C8B-B14F-4D97-AF65-F5344CB8AC3E}">
        <p14:creationId xmlns:p14="http://schemas.microsoft.com/office/powerpoint/2010/main" val="564940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For </a:t>
            </a:r>
            <a:r>
              <a:rPr lang="en-US" dirty="0" err="1" smtClean="0"/>
              <a:t>SpringBoard</a:t>
            </a:r>
            <a:r>
              <a:rPr lang="en-US" dirty="0" smtClean="0"/>
              <a:t>, write the author’s last name and the page number you’ve found the quote on. </a:t>
            </a:r>
          </a:p>
          <a:p>
            <a:pPr lvl="1"/>
            <a:r>
              <a:rPr lang="en-US" dirty="0" smtClean="0"/>
              <a:t>EX: (Roosevelt 42) </a:t>
            </a:r>
          </a:p>
          <a:p>
            <a:r>
              <a:rPr lang="en-US" dirty="0" smtClean="0"/>
              <a:t>If you are using a poem, they are cited using line numbers instead of page numbers. Also, poems have slashes to indicate the end of the line of poetry. Also, reproduce all capitalization and punctuation. </a:t>
            </a:r>
          </a:p>
          <a:p>
            <a:pPr lvl="1"/>
            <a:r>
              <a:rPr lang="en-US" dirty="0" smtClean="0"/>
              <a:t>EX: </a:t>
            </a:r>
            <a:r>
              <a:rPr lang="en-US" dirty="0"/>
              <a:t>Macbeth now sees life as a mere "tale / Told by an idiot, full of sound and fury, / Signifying nothing" (5.5.26-28). </a:t>
            </a:r>
          </a:p>
          <a:p>
            <a:pPr lvl="1"/>
            <a:endParaRPr lang="en-US" dirty="0"/>
          </a:p>
        </p:txBody>
      </p:sp>
    </p:spTree>
    <p:extLst>
      <p:ext uri="{BB962C8B-B14F-4D97-AF65-F5344CB8AC3E}">
        <p14:creationId xmlns:p14="http://schemas.microsoft.com/office/powerpoint/2010/main" val="425611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normAutofit lnSpcReduction="10000"/>
          </a:bodyPr>
          <a:lstStyle/>
          <a:p>
            <a:r>
              <a:rPr lang="en-US" dirty="0" smtClean="0"/>
              <a:t>I want you to practice integrating the following quote in all three ways: </a:t>
            </a:r>
          </a:p>
          <a:p>
            <a:endParaRPr lang="en-US" dirty="0"/>
          </a:p>
          <a:p>
            <a:pPr marL="0" indent="0">
              <a:buNone/>
            </a:pPr>
            <a:r>
              <a:rPr lang="en-US" dirty="0" smtClean="0"/>
              <a:t>“I have called for personal sacrifice, and I am assured of the willingness of almost all Americans to respond to that call. A part of the sacrifice means the payment of more money in taxes.”</a:t>
            </a:r>
          </a:p>
          <a:p>
            <a:pPr marL="0" indent="0">
              <a:buNone/>
            </a:pPr>
            <a:r>
              <a:rPr lang="en-US" dirty="0" smtClean="0"/>
              <a:t>-Can </a:t>
            </a:r>
            <a:r>
              <a:rPr lang="en-US" smtClean="0"/>
              <a:t>be found on page 44</a:t>
            </a:r>
            <a:endParaRPr lang="en-US"/>
          </a:p>
        </p:txBody>
      </p:sp>
    </p:spTree>
    <p:extLst>
      <p:ext uri="{BB962C8B-B14F-4D97-AF65-F5344CB8AC3E}">
        <p14:creationId xmlns:p14="http://schemas.microsoft.com/office/powerpoint/2010/main" val="1421163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INCORRECT INTEGRATION</a:t>
            </a:r>
            <a:endParaRPr lang="en-US" dirty="0"/>
          </a:p>
        </p:txBody>
      </p:sp>
      <p:sp>
        <p:nvSpPr>
          <p:cNvPr id="3" name="Content Placeholder 2"/>
          <p:cNvSpPr>
            <a:spLocks noGrp="1"/>
          </p:cNvSpPr>
          <p:nvPr>
            <p:ph idx="1"/>
          </p:nvPr>
        </p:nvSpPr>
        <p:spPr/>
        <p:txBody>
          <a:bodyPr>
            <a:normAutofit lnSpcReduction="10000"/>
          </a:bodyPr>
          <a:lstStyle/>
          <a:p>
            <a:r>
              <a:rPr lang="en-US" dirty="0"/>
              <a:t>WRONG (NO INTRODUCTION): Macbeth has changed. "Out, out, brief candle!" (5.5.23). </a:t>
            </a:r>
            <a:endParaRPr lang="en-US" dirty="0" smtClean="0"/>
          </a:p>
          <a:p>
            <a:pPr marL="0" indent="0">
              <a:buNone/>
            </a:pPr>
            <a:r>
              <a:rPr lang="en-US" sz="2400" dirty="0" smtClean="0"/>
              <a:t>It is no longer acceptable to not integrate at all! You are juniors and I KNOW you’ve gone over this since freshman year! </a:t>
            </a:r>
          </a:p>
          <a:p>
            <a:pPr marL="0" indent="0">
              <a:buNone/>
            </a:pPr>
            <a:endParaRPr lang="en-US" sz="2400" dirty="0"/>
          </a:p>
          <a:p>
            <a:r>
              <a:rPr lang="en-US" dirty="0"/>
              <a:t>WRONG (NOT GRAMMATICALLY CORRECT): Macbeth has changed "Out, out, brief candle!" (5.5.23). </a:t>
            </a:r>
            <a:r>
              <a:rPr lang="en-US" dirty="0" smtClean="0"/>
              <a:t>‘</a:t>
            </a:r>
          </a:p>
          <a:p>
            <a:pPr marL="0" indent="0">
              <a:buNone/>
            </a:pPr>
            <a:r>
              <a:rPr lang="en-US" sz="2400" dirty="0" smtClean="0"/>
              <a:t>Also, you can’t fool me into thinking you’ve integrated correctly by just eliminating the period! </a:t>
            </a:r>
            <a:endParaRPr lang="en-US" sz="2400" dirty="0"/>
          </a:p>
          <a:p>
            <a:pPr marL="0" indent="0">
              <a:buNone/>
            </a:pPr>
            <a:endParaRPr lang="en-US" dirty="0"/>
          </a:p>
        </p:txBody>
      </p:sp>
    </p:spTree>
    <p:extLst>
      <p:ext uri="{BB962C8B-B14F-4D97-AF65-F5344CB8AC3E}">
        <p14:creationId xmlns:p14="http://schemas.microsoft.com/office/powerpoint/2010/main" val="2276738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1. Speaker Tags</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dirty="0" smtClean="0"/>
              <a:t>This is the least sophisticated method of quotation integration. </a:t>
            </a:r>
            <a:endParaRPr lang="en-US" dirty="0"/>
          </a:p>
          <a:p>
            <a:r>
              <a:rPr lang="en-US" dirty="0" smtClean="0"/>
              <a:t>Ex: </a:t>
            </a:r>
            <a:r>
              <a:rPr lang="en-US" dirty="0" smtClean="0">
                <a:solidFill>
                  <a:srgbClr val="FF0000"/>
                </a:solidFill>
              </a:rPr>
              <a:t>de Crevecoeur said</a:t>
            </a:r>
            <a:r>
              <a:rPr lang="en-US" dirty="0" smtClean="0"/>
              <a:t>, “The American ought, therefore, to love this country much better than that wherein either he or his forefathers were born.” America deserves this love because it has given the new American sustenance and freedom. </a:t>
            </a:r>
          </a:p>
          <a:p>
            <a:r>
              <a:rPr lang="en-US" dirty="0" smtClean="0"/>
              <a:t>Notice that this is integrated using a COMMA. </a:t>
            </a:r>
            <a:endParaRPr lang="en-US" dirty="0"/>
          </a:p>
        </p:txBody>
      </p:sp>
    </p:spTree>
    <p:extLst>
      <p:ext uri="{BB962C8B-B14F-4D97-AF65-F5344CB8AC3E}">
        <p14:creationId xmlns:p14="http://schemas.microsoft.com/office/powerpoint/2010/main" val="3272014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2. COLON</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a:t>Macbeth wearily mocks the value of life</a:t>
            </a:r>
            <a:r>
              <a:rPr lang="en-US" dirty="0">
                <a:solidFill>
                  <a:srgbClr val="0070C0"/>
                </a:solidFill>
              </a:rPr>
              <a:t>:</a:t>
            </a:r>
            <a:r>
              <a:rPr lang="en-US" dirty="0"/>
              <a:t> "Out, out brief candle!" (5.5.23). </a:t>
            </a:r>
            <a:endParaRPr lang="en-US" dirty="0" smtClean="0"/>
          </a:p>
          <a:p>
            <a:pPr marL="0" indent="0">
              <a:buNone/>
            </a:pPr>
            <a:r>
              <a:rPr lang="en-US" dirty="0" smtClean="0"/>
              <a:t>A </a:t>
            </a:r>
            <a:r>
              <a:rPr lang="en-US" dirty="0"/>
              <a:t>colon can work in two ways. It acts as an arrow drawing attention to what follows </a:t>
            </a:r>
            <a:r>
              <a:rPr lang="en-US" dirty="0" smtClean="0"/>
              <a:t>it. It </a:t>
            </a:r>
            <a:r>
              <a:rPr lang="en-US" dirty="0"/>
              <a:t>can also act as an "equals" sign: a mark that something before and after it are equivalent</a:t>
            </a:r>
            <a:r>
              <a:rPr lang="en-US" dirty="0" smtClean="0"/>
              <a:t>.</a:t>
            </a:r>
          </a:p>
          <a:p>
            <a:r>
              <a:rPr lang="en-US" dirty="0"/>
              <a:t>Macbeth reacts </a:t>
            </a:r>
            <a:r>
              <a:rPr lang="en-US" i="1" dirty="0"/>
              <a:t>with an expression of despair</a:t>
            </a:r>
            <a:r>
              <a:rPr lang="en-US" dirty="0"/>
              <a:t>: "Out, out, brief candle!" (5.5.23).</a:t>
            </a:r>
          </a:p>
          <a:p>
            <a:endParaRPr lang="en-US" dirty="0"/>
          </a:p>
          <a:p>
            <a:pPr marL="0" indent="0">
              <a:buNone/>
            </a:pPr>
            <a:endParaRPr lang="en-US" dirty="0"/>
          </a:p>
        </p:txBody>
      </p:sp>
    </p:spTree>
    <p:extLst>
      <p:ext uri="{BB962C8B-B14F-4D97-AF65-F5344CB8AC3E}">
        <p14:creationId xmlns:p14="http://schemas.microsoft.com/office/powerpoint/2010/main" val="4033612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COLON </a:t>
            </a:r>
            <a:endParaRPr lang="en-US" dirty="0"/>
          </a:p>
        </p:txBody>
      </p:sp>
      <p:sp>
        <p:nvSpPr>
          <p:cNvPr id="3" name="Content Placeholder 2"/>
          <p:cNvSpPr>
            <a:spLocks noGrp="1"/>
          </p:cNvSpPr>
          <p:nvPr>
            <p:ph idx="1"/>
          </p:nvPr>
        </p:nvSpPr>
        <p:spPr/>
        <p:txBody>
          <a:bodyPr/>
          <a:lstStyle/>
          <a:p>
            <a:r>
              <a:rPr lang="en-US" dirty="0" smtClean="0"/>
              <a:t>A colon is also used when integrating a BLOCK QUOTE. Notice the formatting:</a:t>
            </a:r>
          </a:p>
          <a:p>
            <a:pPr marL="0" indent="0">
              <a:buNone/>
            </a:pPr>
            <a:endParaRPr lang="en-US"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3718" y="2895600"/>
            <a:ext cx="5715000" cy="3105150"/>
          </a:xfrm>
          <a:prstGeom prst="rect">
            <a:avLst/>
          </a:prstGeom>
        </p:spPr>
      </p:pic>
      <p:sp>
        <p:nvSpPr>
          <p:cNvPr id="5" name="Oval 4"/>
          <p:cNvSpPr/>
          <p:nvPr/>
        </p:nvSpPr>
        <p:spPr>
          <a:xfrm>
            <a:off x="4953000" y="3429000"/>
            <a:ext cx="6858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475509" y="5202382"/>
            <a:ext cx="6858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362200" y="3709555"/>
            <a:ext cx="6858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352800" y="4907973"/>
            <a:ext cx="6858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8712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 Quote- Poem</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6400" y="1676400"/>
            <a:ext cx="6003444" cy="2970777"/>
          </a:xfrm>
        </p:spPr>
      </p:pic>
    </p:spTree>
    <p:extLst>
      <p:ext uri="{BB962C8B-B14F-4D97-AF65-F5344CB8AC3E}">
        <p14:creationId xmlns:p14="http://schemas.microsoft.com/office/powerpoint/2010/main" val="1093069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TRUE INTEGRATION- No punctuation</a:t>
            </a:r>
            <a:endParaRPr lang="en-US" dirty="0"/>
          </a:p>
        </p:txBody>
      </p:sp>
      <p:sp>
        <p:nvSpPr>
          <p:cNvPr id="3" name="Content Placeholder 2"/>
          <p:cNvSpPr>
            <a:spLocks noGrp="1"/>
          </p:cNvSpPr>
          <p:nvPr>
            <p:ph idx="1"/>
          </p:nvPr>
        </p:nvSpPr>
        <p:spPr/>
        <p:txBody>
          <a:bodyPr/>
          <a:lstStyle/>
          <a:p>
            <a:r>
              <a:rPr lang="en-US" dirty="0"/>
              <a:t>Grown fatalistic, he sees life as mere "sound and fury / Signifying nothing" (5.5.27-28). </a:t>
            </a:r>
          </a:p>
          <a:p>
            <a:r>
              <a:rPr lang="en-US" dirty="0"/>
              <a:t>WRONG: Grown heartless, </a:t>
            </a:r>
            <a:r>
              <a:rPr lang="en-US" i="1" dirty="0"/>
              <a:t>he</a:t>
            </a:r>
            <a:r>
              <a:rPr lang="en-US" dirty="0"/>
              <a:t> realizes that "</a:t>
            </a:r>
            <a:r>
              <a:rPr lang="en-US" i="1" dirty="0"/>
              <a:t>I</a:t>
            </a:r>
            <a:r>
              <a:rPr lang="en-US" dirty="0"/>
              <a:t> have almost forgot the taste of tears" (5.5.9). </a:t>
            </a:r>
          </a:p>
          <a:p>
            <a:r>
              <a:rPr lang="en-US" dirty="0"/>
              <a:t>RIGHT: Grown heartless, he realizes that he has "almost forgot the taste of tears" (5.5.9). </a:t>
            </a:r>
          </a:p>
          <a:p>
            <a:pPr marL="0" indent="0">
              <a:buNone/>
            </a:pPr>
            <a:endParaRPr lang="en-US" dirty="0"/>
          </a:p>
        </p:txBody>
      </p:sp>
    </p:spTree>
    <p:extLst>
      <p:ext uri="{BB962C8B-B14F-4D97-AF65-F5344CB8AC3E}">
        <p14:creationId xmlns:p14="http://schemas.microsoft.com/office/powerpoint/2010/main" val="2404475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Integration…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…requires you to modify the text to change it to fit your writing. Here are some rules on omissions and modifications: </a:t>
            </a:r>
          </a:p>
          <a:p>
            <a:r>
              <a:rPr lang="en-US" dirty="0"/>
              <a:t>An </a:t>
            </a:r>
            <a:r>
              <a:rPr lang="en-US" dirty="0" smtClean="0"/>
              <a:t>ellipsis marks </a:t>
            </a:r>
            <a:r>
              <a:rPr lang="en-US" dirty="0"/>
              <a:t>omissions from a </a:t>
            </a:r>
            <a:r>
              <a:rPr lang="en-US" dirty="0" smtClean="0"/>
              <a:t>quotation.</a:t>
            </a:r>
          </a:p>
          <a:p>
            <a:pPr lvl="1"/>
            <a:r>
              <a:rPr lang="en-US" dirty="0" smtClean="0"/>
              <a:t>EX: </a:t>
            </a:r>
            <a:r>
              <a:rPr lang="en-US" dirty="0"/>
              <a:t>"Time's [. . .] chariot." </a:t>
            </a:r>
            <a:r>
              <a:rPr lang="en-US" dirty="0" smtClean="0"/>
              <a:t>   This is helpful because too many block quotes is not acceptable. I only want to read what is necessary! </a:t>
            </a:r>
          </a:p>
          <a:p>
            <a:r>
              <a:rPr lang="en-US" sz="2800" dirty="0"/>
              <a:t>Use ellipses only to omit the middle of a sentence, not the beginning or </a:t>
            </a:r>
            <a:r>
              <a:rPr lang="en-US" sz="2800" dirty="0" smtClean="0"/>
              <a:t>end. </a:t>
            </a:r>
            <a:endParaRPr lang="en-US" sz="2800" dirty="0"/>
          </a:p>
          <a:p>
            <a:endParaRPr lang="en-US" dirty="0"/>
          </a:p>
          <a:p>
            <a:pPr lvl="1"/>
            <a:endParaRPr lang="en-US" dirty="0" smtClean="0"/>
          </a:p>
          <a:p>
            <a:endParaRPr lang="en-US" dirty="0"/>
          </a:p>
        </p:txBody>
      </p:sp>
      <p:sp>
        <p:nvSpPr>
          <p:cNvPr id="4" name="Oval 3"/>
          <p:cNvSpPr/>
          <p:nvPr/>
        </p:nvSpPr>
        <p:spPr>
          <a:xfrm>
            <a:off x="4572000" y="3657600"/>
            <a:ext cx="609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4779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Modifying Quotes</a:t>
            </a:r>
            <a:endParaRPr lang="en-US" dirty="0"/>
          </a:p>
        </p:txBody>
      </p:sp>
      <p:sp>
        <p:nvSpPr>
          <p:cNvPr id="3" name="Content Placeholder 2"/>
          <p:cNvSpPr>
            <a:spLocks noGrp="1"/>
          </p:cNvSpPr>
          <p:nvPr>
            <p:ph idx="1"/>
          </p:nvPr>
        </p:nvSpPr>
        <p:spPr/>
        <p:txBody>
          <a:bodyPr/>
          <a:lstStyle/>
          <a:p>
            <a:r>
              <a:rPr lang="en-US" dirty="0"/>
              <a:t>Use brackets to set off changes within a quotation. You may need to clarify the reference of a pronoun or add a word to fit a quotation into your </a:t>
            </a:r>
            <a:r>
              <a:rPr lang="en-US" dirty="0" smtClean="0"/>
              <a:t>sentence.</a:t>
            </a:r>
          </a:p>
          <a:p>
            <a:pPr lvl="1"/>
            <a:r>
              <a:rPr lang="en-US" dirty="0" smtClean="0"/>
              <a:t>EX: Suspicious</a:t>
            </a:r>
            <a:r>
              <a:rPr lang="en-US" dirty="0"/>
              <a:t>, Polonius warns his daughter, "Do not believe his [Hamlet's] vows" (1.3.127). </a:t>
            </a:r>
          </a:p>
        </p:txBody>
      </p:sp>
    </p:spTree>
    <p:extLst>
      <p:ext uri="{BB962C8B-B14F-4D97-AF65-F5344CB8AC3E}">
        <p14:creationId xmlns:p14="http://schemas.microsoft.com/office/powerpoint/2010/main" val="6658406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789</Words>
  <Application>Microsoft Office PowerPoint</Application>
  <PresentationFormat>On-screen Show (4:3)</PresentationFormat>
  <Paragraphs>51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Activity 1.6: Using Direct Quotes</vt:lpstr>
      <vt:lpstr>INCORRECT INTEGRATION</vt:lpstr>
      <vt:lpstr>1. Speaker Tags </vt:lpstr>
      <vt:lpstr>2. COLON </vt:lpstr>
      <vt:lpstr>COLON </vt:lpstr>
      <vt:lpstr>Block Quote- Poem</vt:lpstr>
      <vt:lpstr>3. TRUE INTEGRATION- No punctuation</vt:lpstr>
      <vt:lpstr>True Integration…</vt:lpstr>
      <vt:lpstr>Modifying Quotes</vt:lpstr>
      <vt:lpstr>Other important reminders:</vt:lpstr>
      <vt:lpstr>Continued…</vt:lpstr>
      <vt:lpstr>Citation</vt:lpstr>
      <vt:lpstr>Practice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1.6: Using Direct Quotes</dc:title>
  <dc:creator>00, 00</dc:creator>
  <cp:lastModifiedBy>00, 00</cp:lastModifiedBy>
  <cp:revision>4</cp:revision>
  <dcterms:created xsi:type="dcterms:W3CDTF">2015-09-21T21:20:23Z</dcterms:created>
  <dcterms:modified xsi:type="dcterms:W3CDTF">2016-12-02T15:03:26Z</dcterms:modified>
</cp:coreProperties>
</file>